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media/image1.png" ContentType="image/png"/>
  <Override PartName="/ppt/media/image2.jpeg" ContentType="image/jpeg"/>
  <Override PartName="/ppt/media/image3.jpeg" ContentType="image/jpeg"/>
  <Override PartName="/ppt/media/image4.jpeg" ContentType="image/jpeg"/>
  <Override PartName="/ppt/media/image10.jpeg" ContentType="image/jpeg"/>
  <Override PartName="/ppt/media/image5.jpeg" ContentType="image/jpeg"/>
  <Override PartName="/ppt/media/image11.jpeg" ContentType="image/jpeg"/>
  <Override PartName="/ppt/media/image6.jpeg" ContentType="image/jpeg"/>
  <Override PartName="/ppt/media/image7.jpeg" ContentType="image/jpeg"/>
  <Override PartName="/ppt/media/image8.png" ContentType="image/png"/>
  <Override PartName="/ppt/media/image9.jpeg" ContentType="image/jpeg"/>
  <Override PartName="/ppt/media/image24.png" ContentType="image/png"/>
  <Override PartName="/ppt/media/image12.png" ContentType="image/png"/>
  <Override PartName="/ppt/media/image13.jpeg" ContentType="image/jpeg"/>
  <Override PartName="/ppt/media/image14.png" ContentType="image/png"/>
  <Override PartName="/ppt/media/image15.png" ContentType="image/png"/>
  <Override PartName="/ppt/media/image16.jpeg" ContentType="image/jpeg"/>
  <Override PartName="/ppt/media/image17.png" ContentType="image/png"/>
  <Override PartName="/ppt/media/image21.jpeg" ContentType="image/jpeg"/>
  <Override PartName="/ppt/media/image18.jpeg" ContentType="image/jpeg"/>
  <Override PartName="/ppt/media/image20.png" ContentType="image/png"/>
  <Override PartName="/ppt/media/image19.jpeg" ContentType="image/jpeg"/>
  <Override PartName="/ppt/media/image22.jpeg" ContentType="image/jpeg"/>
  <Override PartName="/ppt/media/image23.png" ContentType="image/png"/>
  <Override PartName="/ppt/charts/chart2.xml" ContentType="application/vnd.openxmlformats-officedocument.drawingml.chart+xml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presProps" Target="presProps.xml"/>
</Relationships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Trenutno stanje</c:v>
                </c:pt>
              </c:strCache>
            </c:strRef>
          </c:tx>
          <c:spPr>
            <a:solidFill>
              <a:srgbClr val="ffc000"/>
            </a:solidFill>
            <a:ln w="0">
              <a:noFill/>
            </a:ln>
          </c:spPr>
          <c:invertIfNegative val="0"/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6"/>
                <c:pt idx="0">
                  <c:v>Ukupan broj uposlenika (53 / 105)</c:v>
                </c:pt>
                <c:pt idx="1">
                  <c:v>Odjeljenje za arheologiju (7 / 16)</c:v>
                </c:pt>
                <c:pt idx="2">
                  <c:v>Odjeljenje za etnologiju (7 / 17)</c:v>
                </c:pt>
                <c:pt idx="3">
                  <c:v>Odjeljenje za prirodne nauke (11 / 21)</c:v>
                </c:pt>
                <c:pt idx="4">
                  <c:v>Odjeljenje za konzervaciju (9 / 17)</c:v>
                </c:pt>
                <c:pt idx="5">
                  <c:v>Zajedničke službe (19 / 32)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6"/>
                <c:pt idx="0">
                  <c:v>53</c:v>
                </c:pt>
                <c:pt idx="1">
                  <c:v>7</c:v>
                </c:pt>
                <c:pt idx="2">
                  <c:v>7</c:v>
                </c:pt>
                <c:pt idx="3">
                  <c:v>11</c:v>
                </c:pt>
                <c:pt idx="4">
                  <c:v>9</c:v>
                </c:pt>
                <c:pt idx="5">
                  <c:v>19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Sistematizacija</c:v>
                </c:pt>
              </c:strCache>
            </c:strRef>
          </c:tx>
          <c:spPr>
            <a:solidFill>
              <a:srgbClr val="000000"/>
            </a:solidFill>
            <a:ln w="0">
              <a:noFill/>
            </a:ln>
          </c:spPr>
          <c:invertIfNegative val="0"/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6"/>
                <c:pt idx="0">
                  <c:v>Ukupan broj uposlenika (53 / 105)</c:v>
                </c:pt>
                <c:pt idx="1">
                  <c:v>Odjeljenje za arheologiju (7 / 16)</c:v>
                </c:pt>
                <c:pt idx="2">
                  <c:v>Odjeljenje za etnologiju (7 / 17)</c:v>
                </c:pt>
                <c:pt idx="3">
                  <c:v>Odjeljenje za prirodne nauke (11 / 21)</c:v>
                </c:pt>
                <c:pt idx="4">
                  <c:v>Odjeljenje za konzervaciju (9 / 17)</c:v>
                </c:pt>
                <c:pt idx="5">
                  <c:v>Zajedničke službe (19 / 32)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6"/>
                <c:pt idx="0">
                  <c:v>105</c:v>
                </c:pt>
                <c:pt idx="1">
                  <c:v>16</c:v>
                </c:pt>
                <c:pt idx="2">
                  <c:v>17</c:v>
                </c:pt>
                <c:pt idx="3">
                  <c:v>21</c:v>
                </c:pt>
                <c:pt idx="4">
                  <c:v>17</c:v>
                </c:pt>
                <c:pt idx="5">
                  <c:v>32</c:v>
                </c:pt>
              </c:numCache>
            </c:numRef>
          </c:val>
        </c:ser>
        <c:gapWidth val="150"/>
        <c:overlap val="0"/>
        <c:axId val="42928622"/>
        <c:axId val="44297769"/>
      </c:barChart>
      <c:catAx>
        <c:axId val="42928622"/>
        <c:scaling>
          <c:orientation val="minMax"/>
        </c:scaling>
        <c:delete val="0"/>
        <c:axPos val="b"/>
        <c:numFmt formatCode="[$-809]dd/mm/yyyy" sourceLinked="0"/>
        <c:majorTickMark val="out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800" spc="-1" strike="noStrike">
                <a:solidFill>
                  <a:srgbClr val="000000"/>
                </a:solidFill>
                <a:latin typeface="Calibri"/>
                <a:ea typeface="DejaVu Sans"/>
              </a:defRPr>
            </a:pPr>
          </a:p>
        </c:txPr>
        <c:crossAx val="44297769"/>
        <c:crosses val="autoZero"/>
        <c:auto val="1"/>
        <c:lblAlgn val="ctr"/>
        <c:lblOffset val="100"/>
        <c:noMultiLvlLbl val="0"/>
      </c:catAx>
      <c:valAx>
        <c:axId val="44297769"/>
        <c:scaling>
          <c:orientation val="minMax"/>
        </c:scaling>
        <c:delete val="0"/>
        <c:axPos val="l"/>
        <c:majorGridlines>
          <c:spPr>
            <a:ln w="6480">
              <a:solidFill>
                <a:srgbClr val="8b8b8b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800" spc="-1" strike="noStrike">
                <a:solidFill>
                  <a:srgbClr val="000000"/>
                </a:solidFill>
                <a:latin typeface="Calibri"/>
                <a:ea typeface="DejaVu Sans"/>
              </a:defRPr>
            </a:pPr>
          </a:p>
        </c:txPr>
        <c:crossAx val="42928622"/>
        <c:crosses val="autoZero"/>
        <c:crossBetween val="between"/>
      </c:valAx>
      <c:spPr>
        <a:noFill/>
        <a:ln w="0">
          <a:noFill/>
        </a:ln>
      </c:spPr>
    </c:plotArea>
    <c:legend>
      <c:legendPos val="r"/>
      <c:overlay val="0"/>
      <c:spPr>
        <a:noFill/>
        <a:ln w="0">
          <a:noFill/>
        </a:ln>
      </c:spPr>
      <c:txPr>
        <a:bodyPr/>
        <a:lstStyle/>
        <a:p>
          <a:pPr>
            <a:defRPr b="0" sz="1800" spc="-1" strike="noStrike">
              <a:solidFill>
                <a:srgbClr val="000000"/>
              </a:solidFill>
              <a:latin typeface="Calibri"/>
              <a:ea typeface="DejaVu Sans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D432B78-3864-4DBB-89CC-64D64CD9194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9AF227C-3E6F-4382-A0EE-962BA5A001D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CA3757B-D2B8-4C60-8DC7-B5FC7E37C0C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189D079-086A-4697-A7FC-8167439CA03D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D9C96E4-90F4-4B3C-AE93-9E176436629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84237C5-559D-449A-A465-35FB9CE6957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E34C327-D0BA-4174-A8BB-4753AE98A6D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39FEE3A-9CB2-476C-B1D6-8B3FDD4C390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2A58E9F-7685-4F82-9332-A9989BBF8B9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2D006B9-0C65-4594-9F53-F31C72CBA53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EB4BE4C-2056-4E7B-8384-110099139D4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12824BA-D345-4976-A5D3-B3D029CB2B8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5870835-3671-4573-8C9E-A3E16825793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68E2FE5-D949-421C-8C97-0062E62689C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ECC7BD1-FB7F-4EE8-BC1C-6D765193A74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C2964E0-512C-42B1-9AD7-974E0AADF83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0EBE6C6-338B-4C7D-93AB-F726E67DC49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5A7B189-23DB-48BF-B743-68AC8331B86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B15B4B6-C0FE-4A05-A499-B25C8CB8E1F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8C47331-000B-48D8-8F78-8F4B79231FA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F473DEE-EB76-49CD-842B-8DF690B0BC9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B216260-5383-4E4D-B7B0-889700EBBAF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7A70844-E9A0-4BAA-B2D1-722D0275B31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BF02EF6-5708-420F-9075-A90EE95DA58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09400" cy="35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37800" cy="35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hr-H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F57BDB4-153F-47BC-9D86-5D3E7FF562C2}" type="slidenum">
              <a:rPr b="0" lang="hr-H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37800" cy="35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09400" cy="35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37800" cy="35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hr-H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162B28A-50D3-4BCA-AF46-FC49308D634A}" type="slidenum">
              <a:rPr b="0" lang="hr-H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37800" cy="35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15.png"/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19.jpeg"/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22.jpe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chart" Target="../charts/chart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2.jpeg"/><Relationship Id="rId5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4" Type="http://schemas.openxmlformats.org/officeDocument/2006/relationships/image" Target="../media/image2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2.jpeg"/><Relationship Id="rId6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4" descr="zaglavlje.png"/>
          <p:cNvPicPr/>
          <p:nvPr/>
        </p:nvPicPr>
        <p:blipFill>
          <a:blip r:embed="rId1"/>
          <a:srcRect l="0" t="0" r="37362" b="-4071"/>
          <a:stretch/>
        </p:blipFill>
        <p:spPr>
          <a:xfrm>
            <a:off x="0" y="0"/>
            <a:ext cx="7923960" cy="5007240"/>
          </a:xfrm>
          <a:prstGeom prst="rect">
            <a:avLst/>
          </a:prstGeom>
          <a:ln w="0">
            <a:noFill/>
          </a:ln>
        </p:spPr>
      </p:pic>
      <p:sp>
        <p:nvSpPr>
          <p:cNvPr id="83" name="TextBox 6"/>
          <p:cNvSpPr/>
          <p:nvPr/>
        </p:nvSpPr>
        <p:spPr>
          <a:xfrm>
            <a:off x="50760" y="5574240"/>
            <a:ext cx="1169568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bs-BA" sz="2400" spc="-1" strike="noStrike">
                <a:solidFill>
                  <a:srgbClr val="000000"/>
                </a:solidFill>
                <a:latin typeface="Verdana"/>
                <a:ea typeface="Verdana"/>
              </a:rPr>
              <a:t>REZULTATI POSLOVANJA 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bs-BA" sz="2400" spc="-1" strike="noStrike">
                <a:solidFill>
                  <a:srgbClr val="000000"/>
                </a:solidFill>
                <a:latin typeface="Verdana"/>
                <a:ea typeface="Verdana"/>
              </a:rPr>
              <a:t>ZEMALJSKOG MUZEJA BOSNE I HERCEGOVINE U 2023. godini 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" name="" descr=""/>
          <p:cNvPicPr/>
          <p:nvPr/>
        </p:nvPicPr>
        <p:blipFill>
          <a:blip r:embed="rId2"/>
          <a:stretch/>
        </p:blipFill>
        <p:spPr>
          <a:xfrm>
            <a:off x="10118160" y="0"/>
            <a:ext cx="2071440" cy="2071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Box 5"/>
          <p:cNvSpPr/>
          <p:nvPr/>
        </p:nvSpPr>
        <p:spPr>
          <a:xfrm>
            <a:off x="395640" y="539280"/>
            <a:ext cx="10298520" cy="66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r-HR" sz="1800" spc="-1" strike="noStrike">
                <a:solidFill>
                  <a:srgbClr val="000000"/>
                </a:solidFill>
                <a:latin typeface="Verdana"/>
                <a:ea typeface="Verdana"/>
              </a:rPr>
              <a:t>Rezultati poslovanja Zemaljskog muzeja Bosne i Hercegovine u 2023. godini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r-HR" sz="2000" spc="-1" strike="noStrike">
                <a:solidFill>
                  <a:srgbClr val="000000"/>
                </a:solidFill>
                <a:latin typeface="Verdana"/>
                <a:ea typeface="Verdana"/>
              </a:rPr>
              <a:t>- PROJEKTI - 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TextBox 9"/>
          <p:cNvSpPr/>
          <p:nvPr/>
        </p:nvSpPr>
        <p:spPr>
          <a:xfrm>
            <a:off x="909720" y="5702040"/>
            <a:ext cx="10189440" cy="115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bs-BA" sz="1400" spc="-1" strike="noStrike">
                <a:solidFill>
                  <a:srgbClr val="000000"/>
                </a:solidFill>
                <a:latin typeface="Verdana"/>
                <a:ea typeface="Verdana"/>
              </a:rPr>
              <a:t>“</a:t>
            </a:r>
            <a:r>
              <a:rPr b="1" lang="bs-BA" sz="1400" spc="-1" strike="noStrike">
                <a:solidFill>
                  <a:srgbClr val="000000"/>
                </a:solidFill>
                <a:latin typeface="Verdana"/>
                <a:ea typeface="Verdana"/>
              </a:rPr>
              <a:t>Revitalizacija Botaničkog vrta Zemaljskog muzeja BiH – centralni dio”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bs-BA" sz="1400" spc="-1" strike="noStrike">
                <a:solidFill>
                  <a:srgbClr val="000000"/>
                </a:solidFill>
                <a:latin typeface="Verdana"/>
                <a:ea typeface="Verdana"/>
              </a:rPr>
              <a:t>564.554,20 KM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bs-BA" sz="1400" spc="-1" strike="noStrike">
                <a:solidFill>
                  <a:srgbClr val="000000"/>
                </a:solidFill>
                <a:latin typeface="Verdana"/>
                <a:ea typeface="Verdana"/>
              </a:rPr>
              <a:t>Grad Sarajevo, MCP BiH, Fond za zaštitu okoliša FBiH, Ambasada Češke, FMKS, Fondacija Aliph, MNVOM KS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10803960" y="0"/>
            <a:ext cx="1385640" cy="1385640"/>
          </a:xfrm>
          <a:prstGeom prst="rect">
            <a:avLst/>
          </a:prstGeom>
          <a:ln w="0">
            <a:noFill/>
          </a:ln>
        </p:spPr>
      </p:pic>
      <p:pic>
        <p:nvPicPr>
          <p:cNvPr id="133" name="" descr=""/>
          <p:cNvPicPr/>
          <p:nvPr/>
        </p:nvPicPr>
        <p:blipFill>
          <a:blip r:embed="rId2"/>
          <a:stretch/>
        </p:blipFill>
        <p:spPr>
          <a:xfrm>
            <a:off x="131400" y="1870920"/>
            <a:ext cx="2730600" cy="3641400"/>
          </a:xfrm>
          <a:prstGeom prst="rect">
            <a:avLst/>
          </a:prstGeom>
          <a:ln w="0">
            <a:noFill/>
          </a:ln>
        </p:spPr>
      </p:pic>
      <p:pic>
        <p:nvPicPr>
          <p:cNvPr id="134" name="" descr=""/>
          <p:cNvPicPr/>
          <p:nvPr/>
        </p:nvPicPr>
        <p:blipFill>
          <a:blip r:embed="rId3"/>
          <a:stretch/>
        </p:blipFill>
        <p:spPr>
          <a:xfrm>
            <a:off x="2974680" y="1208160"/>
            <a:ext cx="3660840" cy="2745360"/>
          </a:xfrm>
          <a:prstGeom prst="rect">
            <a:avLst/>
          </a:prstGeom>
          <a:ln w="0">
            <a:noFill/>
          </a:ln>
        </p:spPr>
      </p:pic>
      <p:pic>
        <p:nvPicPr>
          <p:cNvPr id="135" name="" descr=""/>
          <p:cNvPicPr/>
          <p:nvPr/>
        </p:nvPicPr>
        <p:blipFill>
          <a:blip r:embed="rId4"/>
          <a:stretch/>
        </p:blipFill>
        <p:spPr>
          <a:xfrm>
            <a:off x="6890400" y="1035000"/>
            <a:ext cx="3431160" cy="4575600"/>
          </a:xfrm>
          <a:prstGeom prst="rect">
            <a:avLst/>
          </a:prstGeom>
          <a:ln w="0">
            <a:noFill/>
          </a:ln>
        </p:spPr>
      </p:pic>
      <p:pic>
        <p:nvPicPr>
          <p:cNvPr id="136" name="" descr=""/>
          <p:cNvPicPr/>
          <p:nvPr/>
        </p:nvPicPr>
        <p:blipFill>
          <a:blip r:embed="rId5"/>
          <a:stretch/>
        </p:blipFill>
        <p:spPr>
          <a:xfrm>
            <a:off x="8907120" y="1584000"/>
            <a:ext cx="2984760" cy="3980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Box 2"/>
          <p:cNvSpPr/>
          <p:nvPr/>
        </p:nvSpPr>
        <p:spPr>
          <a:xfrm>
            <a:off x="395640" y="539280"/>
            <a:ext cx="10298520" cy="66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r-HR" sz="1800" spc="-1" strike="noStrike">
                <a:solidFill>
                  <a:srgbClr val="000000"/>
                </a:solidFill>
                <a:latin typeface="Verdana"/>
                <a:ea typeface="Verdana"/>
              </a:rPr>
              <a:t>Rezultati poslovanja Zemaljskog muzeja Bosne i Hercegovine u 2023. godini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r-HR" sz="2000" spc="-1" strike="noStrike">
                <a:solidFill>
                  <a:srgbClr val="000000"/>
                </a:solidFill>
                <a:latin typeface="Verdana"/>
                <a:ea typeface="Verdana"/>
              </a:rPr>
              <a:t>- NAJAVA – IZLOŽBE 2024. - 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"/>
          <p:cNvSpPr/>
          <p:nvPr/>
        </p:nvSpPr>
        <p:spPr>
          <a:xfrm>
            <a:off x="0" y="4011840"/>
            <a:ext cx="5553360" cy="59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en-GB" sz="1400" spc="-1" strike="noStrike">
                <a:solidFill>
                  <a:srgbClr val="000000"/>
                </a:solidFill>
                <a:latin typeface="Verdana"/>
                <a:ea typeface="DejaVu Sans"/>
              </a:rPr>
              <a:t>Stalna izložba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GB" sz="1400" spc="-1" strike="noStrike">
                <a:solidFill>
                  <a:srgbClr val="000000"/>
                </a:solidFill>
                <a:latin typeface="Verdana"/>
                <a:ea typeface="DejaVu Sans"/>
              </a:rPr>
              <a:t>Vodozemci i gmizavci u Bosni i Hercegovini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GB" sz="1400" spc="-1" strike="noStrike">
                <a:solidFill>
                  <a:srgbClr val="000000"/>
                </a:solidFill>
                <a:latin typeface="Verdana"/>
                <a:ea typeface="DejaVu Sans"/>
              </a:rPr>
              <a:t>01. 02. 2024.</a:t>
            </a:r>
            <a:r>
              <a:rPr b="0" lang="en-GB" sz="1400" spc="-1" strike="noStrike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"/>
          <p:cNvSpPr/>
          <p:nvPr/>
        </p:nvSpPr>
        <p:spPr>
          <a:xfrm>
            <a:off x="4532400" y="6098760"/>
            <a:ext cx="747972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en-GB" sz="1400" spc="-1" strike="noStrike">
                <a:solidFill>
                  <a:srgbClr val="000000"/>
                </a:solidFill>
                <a:latin typeface="Verdana"/>
                <a:ea typeface="DejaVu Sans"/>
              </a:rPr>
              <a:t>Posudba predmeta: First Kings of Europe, 05. 04. 2024. - 19. 01. 2025., Canadian Museum of History, Canada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"/>
          <p:cNvSpPr/>
          <p:nvPr/>
        </p:nvSpPr>
        <p:spPr>
          <a:xfrm>
            <a:off x="216000" y="6264720"/>
            <a:ext cx="3661200" cy="30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GB" sz="1400" spc="-1" strike="noStrike">
                <a:solidFill>
                  <a:srgbClr val="000000"/>
                </a:solidFill>
                <a:latin typeface="Verdana"/>
                <a:ea typeface="DejaVu Sans"/>
              </a:rPr>
              <a:t>Gostovanje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1400" spc="-1" strike="noStrike">
                <a:solidFill>
                  <a:srgbClr val="000000"/>
                </a:solidFill>
                <a:latin typeface="Verdana"/>
                <a:ea typeface="DejaVu Sans"/>
              </a:rPr>
              <a:t>Manga Hokusai, maj 2024.</a:t>
            </a:r>
            <a:r>
              <a:rPr b="0" lang="en-GB" sz="1400" spc="-1" strike="noStrike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1" name="" descr=""/>
          <p:cNvPicPr/>
          <p:nvPr/>
        </p:nvPicPr>
        <p:blipFill>
          <a:blip r:embed="rId1"/>
          <a:stretch/>
        </p:blipFill>
        <p:spPr>
          <a:xfrm>
            <a:off x="10532520" y="0"/>
            <a:ext cx="1657080" cy="1657080"/>
          </a:xfrm>
          <a:prstGeom prst="rect">
            <a:avLst/>
          </a:prstGeom>
          <a:ln w="0">
            <a:noFill/>
          </a:ln>
        </p:spPr>
      </p:pic>
      <p:pic>
        <p:nvPicPr>
          <p:cNvPr id="142" name="" descr=""/>
          <p:cNvPicPr/>
          <p:nvPr/>
        </p:nvPicPr>
        <p:blipFill>
          <a:blip r:embed="rId2"/>
          <a:stretch/>
        </p:blipFill>
        <p:spPr>
          <a:xfrm>
            <a:off x="703800" y="1299600"/>
            <a:ext cx="4635000" cy="2607840"/>
          </a:xfrm>
          <a:prstGeom prst="rect">
            <a:avLst/>
          </a:prstGeom>
          <a:ln w="0">
            <a:noFill/>
          </a:ln>
        </p:spPr>
      </p:pic>
      <p:pic>
        <p:nvPicPr>
          <p:cNvPr id="143" name="" descr=""/>
          <p:cNvPicPr/>
          <p:nvPr/>
        </p:nvPicPr>
        <p:blipFill>
          <a:blip r:embed="rId3"/>
          <a:stretch/>
        </p:blipFill>
        <p:spPr>
          <a:xfrm>
            <a:off x="1383120" y="4770720"/>
            <a:ext cx="3216600" cy="1543320"/>
          </a:xfrm>
          <a:prstGeom prst="rect">
            <a:avLst/>
          </a:prstGeom>
          <a:ln w="0">
            <a:noFill/>
          </a:ln>
        </p:spPr>
      </p:pic>
      <p:pic>
        <p:nvPicPr>
          <p:cNvPr id="144" name="" descr=""/>
          <p:cNvPicPr/>
          <p:nvPr/>
        </p:nvPicPr>
        <p:blipFill>
          <a:blip r:embed="rId4"/>
          <a:stretch/>
        </p:blipFill>
        <p:spPr>
          <a:xfrm>
            <a:off x="6825960" y="1208160"/>
            <a:ext cx="3495960" cy="4661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Box 4"/>
          <p:cNvSpPr/>
          <p:nvPr/>
        </p:nvSpPr>
        <p:spPr>
          <a:xfrm>
            <a:off x="395640" y="539280"/>
            <a:ext cx="10298520" cy="66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r-HR" sz="1800" spc="-1" strike="noStrike">
                <a:solidFill>
                  <a:srgbClr val="000000"/>
                </a:solidFill>
                <a:latin typeface="Verdana"/>
                <a:ea typeface="Verdana"/>
              </a:rPr>
              <a:t>Rezultati poslovanja Zemaljskog muzeja Bosne i Hercegovine u 2023. godini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r-HR" sz="2000" spc="-1" strike="noStrike">
                <a:solidFill>
                  <a:srgbClr val="000000"/>
                </a:solidFill>
                <a:latin typeface="Verdana"/>
                <a:ea typeface="Verdana"/>
              </a:rPr>
              <a:t>- NAJAVA – PROJEKTI- 2024. -</a:t>
            </a:r>
            <a:r>
              <a:rPr b="1" lang="hr-HR" sz="1800" spc="-1" strike="noStrike">
                <a:solidFill>
                  <a:srgbClr val="000000"/>
                </a:solidFill>
                <a:latin typeface="Verdana"/>
                <a:ea typeface="Verdana"/>
              </a:rPr>
              <a:t>  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"/>
          <p:cNvSpPr/>
          <p:nvPr/>
        </p:nvSpPr>
        <p:spPr>
          <a:xfrm>
            <a:off x="3686040" y="6015240"/>
            <a:ext cx="481608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en-GB" sz="1400" spc="-1" strike="noStrike">
                <a:solidFill>
                  <a:srgbClr val="000000"/>
                </a:solidFill>
                <a:latin typeface="Verdana"/>
                <a:ea typeface="DejaVu Sans"/>
              </a:rPr>
              <a:t>The Installment of IT Network System Equipment and Archive Equipment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GB" sz="1400" spc="-1" strike="noStrike">
                <a:solidFill>
                  <a:srgbClr val="000000"/>
                </a:solidFill>
                <a:latin typeface="Verdana"/>
                <a:ea typeface="DejaVu Sans"/>
              </a:rPr>
              <a:t>ZMBiH + Vlada Japana + JICA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"/>
          <p:cNvSpPr/>
          <p:nvPr/>
        </p:nvSpPr>
        <p:spPr>
          <a:xfrm>
            <a:off x="1072440" y="5292360"/>
            <a:ext cx="3714120" cy="30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en-GB" sz="1400" spc="-1" strike="noStrike">
                <a:solidFill>
                  <a:srgbClr val="000000"/>
                </a:solidFill>
                <a:latin typeface="Verdana"/>
                <a:ea typeface="DejaVu Sans"/>
              </a:rPr>
              <a:t>Južna strana Botaničke bašte, ZMBiH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8" name="" descr=""/>
          <p:cNvPicPr/>
          <p:nvPr/>
        </p:nvPicPr>
        <p:blipFill>
          <a:blip r:embed="rId1"/>
          <a:stretch/>
        </p:blipFill>
        <p:spPr>
          <a:xfrm>
            <a:off x="10947960" y="51120"/>
            <a:ext cx="1241640" cy="1241640"/>
          </a:xfrm>
          <a:prstGeom prst="rect">
            <a:avLst/>
          </a:prstGeom>
          <a:ln w="0">
            <a:noFill/>
          </a:ln>
        </p:spPr>
      </p:pic>
      <p:pic>
        <p:nvPicPr>
          <p:cNvPr id="149" name="" descr=""/>
          <p:cNvPicPr/>
          <p:nvPr/>
        </p:nvPicPr>
        <p:blipFill>
          <a:blip r:embed="rId2"/>
          <a:stretch/>
        </p:blipFill>
        <p:spPr>
          <a:xfrm>
            <a:off x="7294320" y="1259640"/>
            <a:ext cx="3507120" cy="2337120"/>
          </a:xfrm>
          <a:prstGeom prst="rect">
            <a:avLst/>
          </a:prstGeom>
          <a:ln w="0">
            <a:noFill/>
          </a:ln>
        </p:spPr>
      </p:pic>
      <p:pic>
        <p:nvPicPr>
          <p:cNvPr id="150" name="" descr=""/>
          <p:cNvPicPr/>
          <p:nvPr/>
        </p:nvPicPr>
        <p:blipFill>
          <a:blip r:embed="rId3"/>
          <a:stretch/>
        </p:blipFill>
        <p:spPr>
          <a:xfrm flipH="1" rot="21587400">
            <a:off x="246240" y="1217880"/>
            <a:ext cx="5722200" cy="4062960"/>
          </a:xfrm>
          <a:prstGeom prst="rect">
            <a:avLst/>
          </a:prstGeom>
          <a:ln w="0">
            <a:noFill/>
          </a:ln>
        </p:spPr>
      </p:pic>
      <p:sp>
        <p:nvSpPr>
          <p:cNvPr id="151" name=""/>
          <p:cNvSpPr/>
          <p:nvPr/>
        </p:nvSpPr>
        <p:spPr>
          <a:xfrm>
            <a:off x="7748640" y="3672720"/>
            <a:ext cx="3200400" cy="60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GB" sz="1400" spc="-1" strike="noStrike">
                <a:solidFill>
                  <a:srgbClr val="000000"/>
                </a:solidFill>
                <a:latin typeface="Verdana"/>
              </a:rPr>
              <a:t>Ex situ, ZMBiH + UNDP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52" name=""/>
          <p:cNvGraphicFramePr/>
          <p:nvPr/>
        </p:nvGraphicFramePr>
        <p:xfrm>
          <a:off x="8548920" y="4417920"/>
          <a:ext cx="2871720" cy="2040840"/>
        </p:xfrm>
        <a:graphic>
          <a:graphicData uri="http://schemas.openxmlformats.org/drawingml/2006/table">
            <a:tbl>
              <a:tblPr/>
              <a:tblGrid>
                <a:gridCol w="2872080"/>
              </a:tblGrid>
              <a:tr h="2040840">
                <a:tc>
                  <a:txBody>
                    <a:bodyPr lIns="36000" rIns="36000" anchor="t">
                      <a:noAutofit/>
                    </a:bodyPr>
                    <a:p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53" name="" descr=""/>
          <p:cNvPicPr/>
          <p:nvPr/>
        </p:nvPicPr>
        <p:blipFill>
          <a:blip r:embed="rId4"/>
          <a:stretch/>
        </p:blipFill>
        <p:spPr>
          <a:xfrm>
            <a:off x="8906760" y="4656240"/>
            <a:ext cx="2097000" cy="1505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Box 7"/>
          <p:cNvSpPr/>
          <p:nvPr/>
        </p:nvSpPr>
        <p:spPr>
          <a:xfrm>
            <a:off x="1665000" y="2865960"/>
            <a:ext cx="834696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bs-BA" sz="2800" spc="-1" strike="noStrike">
                <a:solidFill>
                  <a:srgbClr val="000000"/>
                </a:solidFill>
                <a:latin typeface="Verdana"/>
                <a:ea typeface="Verdana"/>
              </a:rPr>
              <a:t>Sretne predstojeće praznike želi vam 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bs-BA" sz="2800" spc="-1" strike="noStrike">
                <a:solidFill>
                  <a:srgbClr val="000000"/>
                </a:solidFill>
                <a:latin typeface="Verdana"/>
                <a:ea typeface="Verdana"/>
              </a:rPr>
              <a:t>Zemaljski muzej Bosne i Hercegovine!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5" name="" descr=""/>
          <p:cNvPicPr/>
          <p:nvPr/>
        </p:nvPicPr>
        <p:blipFill>
          <a:blip r:embed="rId1"/>
          <a:stretch/>
        </p:blipFill>
        <p:spPr>
          <a:xfrm>
            <a:off x="10642320" y="0"/>
            <a:ext cx="1504080" cy="1504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3"/>
          <p:cNvSpPr/>
          <p:nvPr/>
        </p:nvSpPr>
        <p:spPr>
          <a:xfrm>
            <a:off x="395640" y="539280"/>
            <a:ext cx="1029852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r-HR" sz="1800" spc="-1" strike="noStrike">
                <a:solidFill>
                  <a:srgbClr val="000000"/>
                </a:solidFill>
                <a:latin typeface="Verdana"/>
                <a:ea typeface="Verdana"/>
              </a:rPr>
              <a:t>Rezultati poslovanja Zemaljskog muzeja Bosne i Hercegovine u 2023. godini 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r-HR" sz="2200" spc="-1" strike="noStrike">
                <a:solidFill>
                  <a:srgbClr val="000000"/>
                </a:solidFill>
                <a:latin typeface="Verdana"/>
                <a:ea typeface="Verdana"/>
              </a:rPr>
              <a:t>- UPOSLENICI - 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86" name="Chart 9"/>
          <p:cNvGraphicFramePr/>
          <p:nvPr/>
        </p:nvGraphicFramePr>
        <p:xfrm>
          <a:off x="16920" y="1181160"/>
          <a:ext cx="8506800" cy="5672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87" name=""/>
          <p:cNvSpPr/>
          <p:nvPr/>
        </p:nvSpPr>
        <p:spPr>
          <a:xfrm>
            <a:off x="9084600" y="1659240"/>
            <a:ext cx="3162600" cy="503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r">
              <a:lnSpc>
                <a:spcPct val="100000"/>
              </a:lnSpc>
            </a:pP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Verdana"/>
                <a:ea typeface="DejaVu Sans"/>
              </a:rPr>
              <a:t>36 uposlenika u stručnim zvanjima (kustosi, konzervatori…)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Verdana"/>
                <a:ea typeface="DejaVu Sans"/>
              </a:rPr>
              <a:t>17 uposlenika - administrativno i pomoćno osoblje 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Verdana"/>
                <a:ea typeface="DejaVu Sans"/>
              </a:rPr>
              <a:t>4 doktora nauka, 3 doktoranata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Verdana"/>
                <a:ea typeface="DejaVu Sans"/>
              </a:rPr>
              <a:t>24 M, 29 Ž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8" name="" descr=""/>
          <p:cNvPicPr/>
          <p:nvPr/>
        </p:nvPicPr>
        <p:blipFill>
          <a:blip r:embed="rId2"/>
          <a:stretch/>
        </p:blipFill>
        <p:spPr>
          <a:xfrm>
            <a:off x="10541160" y="0"/>
            <a:ext cx="1595160" cy="1595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3"/>
          <p:cNvSpPr/>
          <p:nvPr/>
        </p:nvSpPr>
        <p:spPr>
          <a:xfrm>
            <a:off x="395640" y="539280"/>
            <a:ext cx="10298520" cy="66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r-HR" sz="1800" spc="-1" strike="noStrike">
                <a:solidFill>
                  <a:srgbClr val="000000"/>
                </a:solidFill>
                <a:latin typeface="Verdana"/>
                <a:ea typeface="Verdana"/>
              </a:rPr>
              <a:t>Rezultati poslovanja Zemaljskog muzeja Bosne i Hercegovine u 2023. godini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r-HR" sz="2000" spc="-1" strike="noStrike">
                <a:solidFill>
                  <a:srgbClr val="000000"/>
                </a:solidFill>
                <a:latin typeface="Verdana"/>
                <a:ea typeface="Verdana"/>
              </a:rPr>
              <a:t>- TEKUĆE POTPORE -  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" name="" descr=""/>
          <p:cNvPicPr/>
          <p:nvPr/>
        </p:nvPicPr>
        <p:blipFill>
          <a:blip r:embed="rId1"/>
          <a:stretch/>
        </p:blipFill>
        <p:spPr>
          <a:xfrm>
            <a:off x="10520280" y="0"/>
            <a:ext cx="1605600" cy="160560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91" name=""/>
          <p:cNvGraphicFramePr/>
          <p:nvPr/>
        </p:nvGraphicFramePr>
        <p:xfrm>
          <a:off x="523080" y="1747080"/>
          <a:ext cx="10800720" cy="4507920"/>
        </p:xfrm>
        <a:graphic>
          <a:graphicData uri="http://schemas.openxmlformats.org/drawingml/2006/table">
            <a:tbl>
              <a:tblPr/>
              <a:tblGrid>
                <a:gridCol w="2844720"/>
                <a:gridCol w="4353840"/>
                <a:gridCol w="3602520"/>
              </a:tblGrid>
              <a:tr h="710280">
                <a:tc>
                  <a:txBody>
                    <a:bodyPr lIns="36000" rIns="36000" anchor="t">
                      <a:noAutofit/>
                    </a:bodyPr>
                    <a:p>
                      <a:endParaRPr b="1" lang="en-GB" sz="1800" spc="-1" strike="noStrike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PRIHOD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RASHOD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326880">
                <a:tc rowSpan="5">
                  <a:txBody>
                    <a:bodyPr lIns="36000" rIns="36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Plate i režije 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(cca. 50 uposlenika)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MKS KS                                                    250.000,00</a:t>
                      </a: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Plate i doprinosi Muzej                 620.197,00</a:t>
                      </a: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26880"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UNSA (Vlada KS)                                       903.931,00 </a:t>
                      </a: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Plate i doprinosi UNSA               718.193,00</a:t>
                      </a: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26880"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FMON                                                       270.000,00</a:t>
                      </a: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Režije                                        96.262,00</a:t>
                      </a: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26880"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FMKS, institucije od značaja                         60.000,00</a:t>
                      </a: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rowSpan="2"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UKUPNO:                            1.434.652,00</a:t>
                      </a: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                                  </a:t>
                      </a: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419760"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UKUPNO:                                             1.483.931,00 </a:t>
                      </a: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326880">
                <a:tc rowSpan="5">
                  <a:txBody>
                    <a:bodyPr lIns="36000" rIns="36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Tekući troškovi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MNVOM KS                                                 10.000,00</a:t>
                      </a: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Nabavka opreme                          14.390,00</a:t>
                      </a: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26880"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GRAD                                                         10.000,00</a:t>
                      </a: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Materijal i sitni inventar               65.015,00</a:t>
                      </a: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26880"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OPĆINA CENTAR                                         20.000,00</a:t>
                      </a: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Troškovi UOD-a                           36.423,00</a:t>
                      </a: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26880"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OPĆINA NOVI GRAD                                      2.275,00</a:t>
                      </a: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Ostali troškovi                            82.085,00</a:t>
                      </a: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26880"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UKUPNO:                                                  42.275,00</a:t>
                      </a: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UKUPNO:                               197.913,00</a:t>
                      </a: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435960">
                <a:tc>
                  <a:txBody>
                    <a:bodyPr lIns="36000" rIns="36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UKUPNO: 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1.526.206,00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1.632.565,00 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10"/>
          <p:cNvSpPr/>
          <p:nvPr/>
        </p:nvSpPr>
        <p:spPr>
          <a:xfrm>
            <a:off x="395640" y="539280"/>
            <a:ext cx="10298520" cy="66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r-HR" sz="1800" spc="-1" strike="noStrike">
                <a:solidFill>
                  <a:srgbClr val="000000"/>
                </a:solidFill>
                <a:latin typeface="Verdana"/>
                <a:ea typeface="Verdana"/>
              </a:rPr>
              <a:t>Rezultati poslovanja Zemaljskog muzeja Bosne i Hercegovine u 2023. godini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r-HR" sz="2000" spc="-1" strike="noStrike">
                <a:solidFill>
                  <a:srgbClr val="000000"/>
                </a:solidFill>
                <a:latin typeface="Verdana"/>
                <a:ea typeface="Verdana"/>
              </a:rPr>
              <a:t>- KAPITALNA ULAGANJA -  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10520280" y="0"/>
            <a:ext cx="1605600" cy="160560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94" name=""/>
          <p:cNvGraphicFramePr/>
          <p:nvPr/>
        </p:nvGraphicFramePr>
        <p:xfrm>
          <a:off x="523080" y="1747080"/>
          <a:ext cx="10800720" cy="2256840"/>
        </p:xfrm>
        <a:graphic>
          <a:graphicData uri="http://schemas.openxmlformats.org/drawingml/2006/table">
            <a:tbl>
              <a:tblPr/>
              <a:tblGrid>
                <a:gridCol w="2844720"/>
                <a:gridCol w="3532320"/>
                <a:gridCol w="4424040"/>
              </a:tblGrid>
              <a:tr h="710280">
                <a:tc>
                  <a:txBody>
                    <a:bodyPr lIns="36000" rIns="36000" anchor="t">
                      <a:noAutofit/>
                    </a:bodyPr>
                    <a:p>
                      <a:endParaRPr b="1" lang="en-GB" sz="1800" spc="-1" strike="noStrike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PRIHOD/RASHOD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POTREBNA SREDSTVA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326880">
                <a:tc rowSpan="3">
                  <a:txBody>
                    <a:bodyPr lIns="36000" rIns="36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Kapitalna ulaganja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FZZO FBiH                                  43.176,00</a:t>
                      </a: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Centralni vrt                                          564.554.20,00</a:t>
                      </a: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26880"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FMKS, graditeljsko naslijeđe           4.000,00</a:t>
                      </a: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rowSpan="2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Aliph (WC, krov PN)                                    47.152,52</a:t>
                      </a: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60360"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Aliph                                         117.075,52</a:t>
                      </a: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                                          </a:t>
                      </a:r>
                      <a:endParaRPr b="0" lang="en-GB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35960">
                <a:tc>
                  <a:txBody>
                    <a:bodyPr lIns="36000" rIns="36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UKUPNO: 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164.251,52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611.729,72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Box 1"/>
          <p:cNvSpPr/>
          <p:nvPr/>
        </p:nvSpPr>
        <p:spPr>
          <a:xfrm>
            <a:off x="395640" y="539280"/>
            <a:ext cx="10298520" cy="66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r-HR" sz="1800" spc="-1" strike="noStrike">
                <a:solidFill>
                  <a:srgbClr val="000000"/>
                </a:solidFill>
                <a:latin typeface="Verdana"/>
                <a:ea typeface="Verdana"/>
              </a:rPr>
              <a:t>Rezultati poslovanja Zemaljskog muzeja Bosne i Hercegovine u 2023. godini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r-HR" sz="2000" spc="-1" strike="noStrike">
                <a:solidFill>
                  <a:srgbClr val="000000"/>
                </a:solidFill>
                <a:latin typeface="Verdana"/>
                <a:ea typeface="Verdana"/>
              </a:rPr>
              <a:t>- PRIHODI I RASHODI -  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6" name="" descr=""/>
          <p:cNvPicPr/>
          <p:nvPr/>
        </p:nvPicPr>
        <p:blipFill>
          <a:blip r:embed="rId1"/>
          <a:stretch/>
        </p:blipFill>
        <p:spPr>
          <a:xfrm>
            <a:off x="10520280" y="0"/>
            <a:ext cx="1605600" cy="160560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97" name=""/>
          <p:cNvGraphicFramePr/>
          <p:nvPr/>
        </p:nvGraphicFramePr>
        <p:xfrm>
          <a:off x="320400" y="2055240"/>
          <a:ext cx="11564280" cy="2292840"/>
        </p:xfrm>
        <a:graphic>
          <a:graphicData uri="http://schemas.openxmlformats.org/drawingml/2006/table">
            <a:tbl>
              <a:tblPr/>
              <a:tblGrid>
                <a:gridCol w="2890080"/>
                <a:gridCol w="2890080"/>
                <a:gridCol w="2890080"/>
                <a:gridCol w="2894400"/>
              </a:tblGrid>
              <a:tr h="411480">
                <a:tc>
                  <a:txBody>
                    <a:bodyPr lIns="36000" rIns="36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Godišnje potrebe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rgbClr val="fbf506"/>
                    </a:solidFill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Domaći priliv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rgbClr val="fbf506"/>
                    </a:solidFill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Strani priliv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rgbClr val="fbf506"/>
                    </a:solidFill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Vlastita zarada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rgbClr val="fbf506"/>
                    </a:solidFill>
                  </a:tcPr>
                </a:tc>
              </a:tr>
              <a:tr h="1881360">
                <a:tc>
                  <a:txBody>
                    <a:bodyPr lIns="36000" rIns="36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cca. 1.600.000,00 KM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(plate, režije i tekući troškovi)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1.555.888,32 KM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(FBiH, KS)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117.075.52 KM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(Aliph – razlika kursa)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360.722,00 KM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(do 30. 11. 2023.)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3"/>
          <p:cNvSpPr/>
          <p:nvPr/>
        </p:nvSpPr>
        <p:spPr>
          <a:xfrm>
            <a:off x="395640" y="539280"/>
            <a:ext cx="10298520" cy="66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r-HR" sz="1800" spc="-1" strike="noStrike">
                <a:solidFill>
                  <a:srgbClr val="000000"/>
                </a:solidFill>
                <a:latin typeface="Verdana"/>
                <a:ea typeface="Verdana"/>
              </a:rPr>
              <a:t>Rezultati poslovanja Zemaljskog muzeja Bosne i Hercegovine u 2023. godini 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r-HR" sz="2000" spc="-1" strike="noStrike">
                <a:solidFill>
                  <a:srgbClr val="000000"/>
                </a:solidFill>
                <a:latin typeface="Verdana"/>
                <a:ea typeface="Verdana"/>
              </a:rPr>
              <a:t>- POSJETA - 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10530720" y="63360"/>
            <a:ext cx="1658880" cy="165888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00" name=""/>
          <p:cNvGraphicFramePr/>
          <p:nvPr/>
        </p:nvGraphicFramePr>
        <p:xfrm>
          <a:off x="2251800" y="1607760"/>
          <a:ext cx="6743520" cy="2859120"/>
        </p:xfrm>
        <a:graphic>
          <a:graphicData uri="http://schemas.openxmlformats.org/drawingml/2006/table">
            <a:tbl>
              <a:tblPr/>
              <a:tblGrid>
                <a:gridCol w="3410280"/>
                <a:gridCol w="3333600"/>
              </a:tblGrid>
              <a:tr h="500040">
                <a:tc>
                  <a:txBody>
                    <a:bodyPr lIns="36000" rIns="36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GODINA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PRODANE ULAZNICE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1178640">
                <a:tc>
                  <a:txBody>
                    <a:bodyPr lIns="36000" rIns="36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2022.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37249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1180440">
                <a:tc>
                  <a:txBody>
                    <a:bodyPr lIns="36000" rIns="36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2023.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45229 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Verdana"/>
                        </a:rPr>
                        <a:t>(do 30. 11. 2023.)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1" name=""/>
          <p:cNvSpPr/>
          <p:nvPr/>
        </p:nvSpPr>
        <p:spPr>
          <a:xfrm>
            <a:off x="582120" y="4709520"/>
            <a:ext cx="5447880" cy="147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Verdana"/>
                <a:ea typeface="DejaVu Sans"/>
              </a:rPr>
              <a:t>*Manifestacije s besplatnim ulazom: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Verdana"/>
                <a:ea typeface="DejaVu Sans"/>
              </a:rPr>
              <a:t>- 01. 02. Rođendan Muzeja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Verdana"/>
                <a:ea typeface="DejaVu Sans"/>
              </a:rPr>
              <a:t>- 08. 03. Međunarodni dan žena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Verdana"/>
                <a:ea typeface="DejaVu Sans"/>
              </a:rPr>
              <a:t>- 06. 04. Dan grada Sarajeva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Verdana"/>
                <a:ea typeface="DejaVu Sans"/>
              </a:rPr>
              <a:t>- 18. 05. Međunarodni dan Muzeja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"/>
          <p:cNvSpPr/>
          <p:nvPr/>
        </p:nvSpPr>
        <p:spPr>
          <a:xfrm>
            <a:off x="7334280" y="4804920"/>
            <a:ext cx="4527000" cy="147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Verdana"/>
                <a:ea typeface="DejaVu Sans"/>
              </a:rPr>
              <a:t>*Nove cijene ulaznica: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Verdana"/>
                <a:ea typeface="DejaVu Sans"/>
              </a:rPr>
              <a:t>- Odrasli: 8,00 KM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Verdana"/>
                <a:ea typeface="DejaVu Sans"/>
              </a:rPr>
              <a:t>- Studenti i penzioneri: 2,00 KM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Verdana"/>
                <a:ea typeface="DejaVu Sans"/>
              </a:rPr>
              <a:t>- Predškolska djeca: besplatno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Box 3"/>
          <p:cNvSpPr/>
          <p:nvPr/>
        </p:nvSpPr>
        <p:spPr>
          <a:xfrm>
            <a:off x="395640" y="539280"/>
            <a:ext cx="10298520" cy="66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r-HR" sz="1800" spc="-1" strike="noStrike">
                <a:solidFill>
                  <a:srgbClr val="000000"/>
                </a:solidFill>
                <a:latin typeface="Verdana"/>
                <a:ea typeface="Verdana"/>
              </a:rPr>
              <a:t>Rezultati poslovanja Zemaljskog muzeja Bosne i Hercegovine u 2023. godini 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r-HR" sz="2000" spc="-1" strike="noStrike">
                <a:solidFill>
                  <a:srgbClr val="000000"/>
                </a:solidFill>
                <a:latin typeface="Verdana"/>
                <a:ea typeface="Verdana"/>
              </a:rPr>
              <a:t>- IZLOŽBE - 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TextBox 8"/>
          <p:cNvSpPr/>
          <p:nvPr/>
        </p:nvSpPr>
        <p:spPr>
          <a:xfrm>
            <a:off x="2101680" y="5322600"/>
            <a:ext cx="7596360" cy="63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5" name=""/>
          <p:cNvSpPr/>
          <p:nvPr/>
        </p:nvSpPr>
        <p:spPr>
          <a:xfrm>
            <a:off x="8784000" y="5901120"/>
            <a:ext cx="3345480" cy="85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Verdana"/>
                <a:ea typeface="DejaVu Sans"/>
              </a:rPr>
              <a:t>- 10 izložbi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Verdana"/>
                <a:ea typeface="DejaVu Sans"/>
              </a:rPr>
              <a:t>- 1 gostovanje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Verdana"/>
                <a:ea typeface="DejaVu Sans"/>
              </a:rPr>
              <a:t>- 2 posudbe predmeta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6" name="" descr=""/>
          <p:cNvPicPr/>
          <p:nvPr/>
        </p:nvPicPr>
        <p:blipFill>
          <a:blip r:embed="rId1"/>
          <a:stretch/>
        </p:blipFill>
        <p:spPr>
          <a:xfrm>
            <a:off x="8569440" y="990720"/>
            <a:ext cx="2816640" cy="3942000"/>
          </a:xfrm>
          <a:prstGeom prst="rect">
            <a:avLst/>
          </a:prstGeom>
          <a:ln w="0">
            <a:noFill/>
          </a:ln>
        </p:spPr>
      </p:pic>
      <p:sp>
        <p:nvSpPr>
          <p:cNvPr id="107" name=""/>
          <p:cNvSpPr/>
          <p:nvPr/>
        </p:nvSpPr>
        <p:spPr>
          <a:xfrm>
            <a:off x="8074800" y="4872600"/>
            <a:ext cx="3659040" cy="95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Verdana"/>
                <a:ea typeface="DejaVu Sans"/>
              </a:rPr>
              <a:t>Umjetnost i ljepota japanskih lutaka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Verdana"/>
                <a:ea typeface="DejaVu Sans"/>
              </a:rPr>
              <a:t>14. 11. - 10. 12. 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Verdana"/>
                <a:ea typeface="DejaVu Sans"/>
              </a:rPr>
              <a:t>4116 posjetitelja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8" name="" descr=""/>
          <p:cNvPicPr/>
          <p:nvPr/>
        </p:nvPicPr>
        <p:blipFill>
          <a:blip r:embed="rId2"/>
          <a:stretch/>
        </p:blipFill>
        <p:spPr>
          <a:xfrm>
            <a:off x="230760" y="1600560"/>
            <a:ext cx="4365360" cy="3087720"/>
          </a:xfrm>
          <a:prstGeom prst="rect">
            <a:avLst/>
          </a:prstGeom>
          <a:ln w="0">
            <a:noFill/>
          </a:ln>
        </p:spPr>
      </p:pic>
      <p:sp>
        <p:nvSpPr>
          <p:cNvPr id="109" name=""/>
          <p:cNvSpPr/>
          <p:nvPr/>
        </p:nvSpPr>
        <p:spPr>
          <a:xfrm>
            <a:off x="1234080" y="4845960"/>
            <a:ext cx="2451960" cy="111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Verdana"/>
                <a:ea typeface="DejaVu Sans"/>
              </a:rPr>
              <a:t>Putevima vina i ulja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Verdana"/>
                <a:ea typeface="DejaVu Sans"/>
              </a:rPr>
              <a:t>22. 06. - 01. 10. 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Verdana"/>
                <a:ea typeface="DejaVu Sans"/>
              </a:rPr>
              <a:t>12211 posjetitelja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"/>
          <p:cNvSpPr/>
          <p:nvPr/>
        </p:nvSpPr>
        <p:spPr>
          <a:xfrm>
            <a:off x="4693320" y="5725800"/>
            <a:ext cx="3439800" cy="85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Verdana"/>
                <a:ea typeface="DejaVu Sans"/>
              </a:rPr>
              <a:t>The First Kings of Europe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Verdana"/>
                <a:ea typeface="DejaVu Sans"/>
              </a:rPr>
              <a:t>21. 09. 2022. - 19. 02. 2023., ISAW, New York, SAD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Verdana"/>
                <a:ea typeface="DejaVu Sans"/>
              </a:rPr>
              <a:t>31. 03. 2023. - 28. 01. 2024.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Verdana"/>
                <a:ea typeface="DejaVu Sans"/>
              </a:rPr>
              <a:t>Field Museum, Chicago, SAD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3"/>
          <a:stretch/>
        </p:blipFill>
        <p:spPr>
          <a:xfrm>
            <a:off x="4819680" y="1208160"/>
            <a:ext cx="3252600" cy="4338000"/>
          </a:xfrm>
          <a:prstGeom prst="rect">
            <a:avLst/>
          </a:prstGeom>
          <a:ln w="0">
            <a:noFill/>
          </a:ln>
        </p:spPr>
      </p:pic>
      <p:pic>
        <p:nvPicPr>
          <p:cNvPr id="112" name="" descr=""/>
          <p:cNvPicPr/>
          <p:nvPr/>
        </p:nvPicPr>
        <p:blipFill>
          <a:blip r:embed="rId4"/>
          <a:stretch/>
        </p:blipFill>
        <p:spPr>
          <a:xfrm>
            <a:off x="10770480" y="0"/>
            <a:ext cx="1461960" cy="1461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Box 3"/>
          <p:cNvSpPr/>
          <p:nvPr/>
        </p:nvSpPr>
        <p:spPr>
          <a:xfrm>
            <a:off x="395640" y="539280"/>
            <a:ext cx="10298520" cy="66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r-HR" sz="1800" spc="-1" strike="noStrike">
                <a:solidFill>
                  <a:srgbClr val="000000"/>
                </a:solidFill>
                <a:latin typeface="Verdana"/>
                <a:ea typeface="Verdana"/>
              </a:rPr>
              <a:t>Rezultati poslovanja Zemaljskog muzeja Bosne i Hercegovine u 2023. godini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r-HR" sz="2000" spc="-1" strike="noStrike">
                <a:solidFill>
                  <a:srgbClr val="000000"/>
                </a:solidFill>
                <a:latin typeface="Verdana"/>
                <a:ea typeface="Verdana"/>
              </a:rPr>
              <a:t>- PROJEKTI -  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TextBox 8"/>
          <p:cNvSpPr/>
          <p:nvPr/>
        </p:nvSpPr>
        <p:spPr>
          <a:xfrm>
            <a:off x="409320" y="5915160"/>
            <a:ext cx="11349360" cy="94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bs-BA" sz="1400" spc="-1" strike="noStrike">
                <a:solidFill>
                  <a:srgbClr val="000000"/>
                </a:solidFill>
                <a:latin typeface="Verdana"/>
                <a:ea typeface="Verdana"/>
              </a:rPr>
              <a:t>“</a:t>
            </a:r>
            <a:r>
              <a:rPr b="1" lang="bs-BA" sz="1400" spc="-1" strike="noStrike">
                <a:solidFill>
                  <a:srgbClr val="000000"/>
                </a:solidFill>
                <a:latin typeface="Verdana"/>
                <a:ea typeface="Verdana"/>
              </a:rPr>
              <a:t>Reconstruction of Joinery and Selected Storage Rooms of the National Museum of Bosnia and Herzegovina” 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bs-BA" sz="1400" spc="-1" strike="noStrike">
                <a:solidFill>
                  <a:srgbClr val="000000"/>
                </a:solidFill>
                <a:latin typeface="Verdana"/>
                <a:ea typeface="Verdana"/>
              </a:rPr>
              <a:t>599.511,00 $ (cca. 1.103.100,24 KM)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bs-BA" sz="1400" spc="-1" strike="noStrike">
                <a:solidFill>
                  <a:srgbClr val="000000"/>
                </a:solidFill>
                <a:latin typeface="Verdana"/>
                <a:ea typeface="Verdana"/>
              </a:rPr>
              <a:t>ALIPH – International alliance for the protection of heritage in conflict areas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5" name="Picture 1" descr="depo 19_sredina_prije o-ìito hah.jpeg"/>
          <p:cNvPicPr/>
          <p:nvPr/>
        </p:nvPicPr>
        <p:blipFill>
          <a:blip r:embed="rId1"/>
          <a:stretch/>
        </p:blipFill>
        <p:spPr>
          <a:xfrm rot="5400000">
            <a:off x="-97560" y="2230920"/>
            <a:ext cx="2942280" cy="2205720"/>
          </a:xfrm>
          <a:prstGeom prst="rect">
            <a:avLst/>
          </a:prstGeom>
          <a:ln w="0">
            <a:noFill/>
          </a:ln>
        </p:spPr>
      </p:pic>
      <p:pic>
        <p:nvPicPr>
          <p:cNvPr id="116" name="Picture 6" descr=""/>
          <p:cNvPicPr/>
          <p:nvPr/>
        </p:nvPicPr>
        <p:blipFill>
          <a:blip r:embed="rId2"/>
          <a:srcRect l="0" t="8379" r="0" b="0"/>
          <a:stretch/>
        </p:blipFill>
        <p:spPr>
          <a:xfrm>
            <a:off x="6013800" y="1873440"/>
            <a:ext cx="2391120" cy="2920320"/>
          </a:xfrm>
          <a:prstGeom prst="rect">
            <a:avLst/>
          </a:prstGeom>
          <a:ln w="0">
            <a:noFill/>
          </a:ln>
        </p:spPr>
      </p:pic>
      <p:pic>
        <p:nvPicPr>
          <p:cNvPr id="117" name="" descr=""/>
          <p:cNvPicPr/>
          <p:nvPr/>
        </p:nvPicPr>
        <p:blipFill>
          <a:blip r:embed="rId3"/>
          <a:stretch/>
        </p:blipFill>
        <p:spPr>
          <a:xfrm>
            <a:off x="2870280" y="1887840"/>
            <a:ext cx="2217600" cy="2957760"/>
          </a:xfrm>
          <a:prstGeom prst="rect">
            <a:avLst/>
          </a:prstGeom>
          <a:ln w="0">
            <a:noFill/>
          </a:ln>
        </p:spPr>
      </p:pic>
      <p:sp>
        <p:nvSpPr>
          <p:cNvPr id="118" name=""/>
          <p:cNvSpPr/>
          <p:nvPr/>
        </p:nvSpPr>
        <p:spPr>
          <a:xfrm>
            <a:off x="304560" y="4970160"/>
            <a:ext cx="467928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Verdana"/>
                <a:ea typeface="DejaVu Sans"/>
              </a:rPr>
              <a:t>Zgrada Odjeljenja za arheologiju, depo 19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Verdana"/>
                <a:ea typeface="DejaVu Sans"/>
              </a:rPr>
              <a:t>prije i poslije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"/>
          <p:cNvSpPr/>
          <p:nvPr/>
        </p:nvSpPr>
        <p:spPr>
          <a:xfrm>
            <a:off x="6959520" y="4927680"/>
            <a:ext cx="461988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Verdana"/>
                <a:ea typeface="DejaVu Sans"/>
              </a:rPr>
              <a:t>Zgrada Odjeljenja za etnologiju, depoi 7 i 8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Verdana"/>
                <a:ea typeface="DejaVu Sans"/>
              </a:rPr>
              <a:t>prije i poslije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0" name="" descr=""/>
          <p:cNvPicPr/>
          <p:nvPr/>
        </p:nvPicPr>
        <p:blipFill>
          <a:blip r:embed="rId4"/>
          <a:stretch/>
        </p:blipFill>
        <p:spPr>
          <a:xfrm>
            <a:off x="10854360" y="0"/>
            <a:ext cx="1335240" cy="1335240"/>
          </a:xfrm>
          <a:prstGeom prst="rect">
            <a:avLst/>
          </a:prstGeom>
          <a:ln w="0">
            <a:noFill/>
          </a:ln>
        </p:spPr>
      </p:pic>
      <p:pic>
        <p:nvPicPr>
          <p:cNvPr id="121" name="" descr=""/>
          <p:cNvPicPr/>
          <p:nvPr/>
        </p:nvPicPr>
        <p:blipFill>
          <a:blip r:embed="rId5"/>
          <a:stretch/>
        </p:blipFill>
        <p:spPr>
          <a:xfrm>
            <a:off x="10231560" y="2610360"/>
            <a:ext cx="1737720" cy="2316960"/>
          </a:xfrm>
          <a:prstGeom prst="rect">
            <a:avLst/>
          </a:prstGeom>
          <a:ln w="0">
            <a:noFill/>
          </a:ln>
        </p:spPr>
      </p:pic>
      <p:pic>
        <p:nvPicPr>
          <p:cNvPr id="122" name="" descr=""/>
          <p:cNvPicPr/>
          <p:nvPr/>
        </p:nvPicPr>
        <p:blipFill>
          <a:blip r:embed="rId6"/>
          <a:stretch/>
        </p:blipFill>
        <p:spPr>
          <a:xfrm>
            <a:off x="8620200" y="1037160"/>
            <a:ext cx="2015280" cy="2687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Box 3"/>
          <p:cNvSpPr/>
          <p:nvPr/>
        </p:nvSpPr>
        <p:spPr>
          <a:xfrm>
            <a:off x="395640" y="539280"/>
            <a:ext cx="10298520" cy="66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r-HR" sz="1800" spc="-1" strike="noStrike">
                <a:solidFill>
                  <a:srgbClr val="000000"/>
                </a:solidFill>
                <a:latin typeface="Verdana"/>
                <a:ea typeface="Verdana"/>
              </a:rPr>
              <a:t>Rezultati poslovanja Zemaljskog muzeja Bosne i Hercegovine u 2023. godini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r-HR" sz="2000" spc="-1" strike="noStrike">
                <a:solidFill>
                  <a:srgbClr val="000000"/>
                </a:solidFill>
                <a:latin typeface="Verdana"/>
                <a:ea typeface="Verdana"/>
              </a:rPr>
              <a:t>- PROJEKTI - 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TextBox 8"/>
          <p:cNvSpPr/>
          <p:nvPr/>
        </p:nvSpPr>
        <p:spPr>
          <a:xfrm>
            <a:off x="909720" y="5702040"/>
            <a:ext cx="10189440" cy="115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bs-BA" sz="1400" spc="-1" strike="noStrike">
                <a:solidFill>
                  <a:srgbClr val="000000"/>
                </a:solidFill>
                <a:latin typeface="Verdana"/>
                <a:ea typeface="Verdana"/>
              </a:rPr>
              <a:t>“</a:t>
            </a:r>
            <a:r>
              <a:rPr b="1" lang="bs-BA" sz="1400" spc="-1" strike="noStrike">
                <a:solidFill>
                  <a:srgbClr val="000000"/>
                </a:solidFill>
                <a:latin typeface="Verdana"/>
                <a:ea typeface="Verdana"/>
              </a:rPr>
              <a:t>Revitalizacija Botaničkog vrta Zemaljskog muzeja BiH – centralni dio”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bs-BA" sz="1400" spc="-1" strike="noStrike">
                <a:solidFill>
                  <a:srgbClr val="000000"/>
                </a:solidFill>
                <a:latin typeface="Verdana"/>
                <a:ea typeface="Verdana"/>
              </a:rPr>
              <a:t>564.554,20 KM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bs-BA" sz="1400" spc="-1" strike="noStrike">
                <a:solidFill>
                  <a:srgbClr val="000000"/>
                </a:solidFill>
                <a:latin typeface="Verdana"/>
                <a:ea typeface="Verdana"/>
              </a:rPr>
              <a:t>Grad Sarajevo, MCP BiH, Fond za zaštitu okoliša FBiH, Ambasada Češke, FMKS, Fondacija Aliph, MNVOM KS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0" y="1549440"/>
            <a:ext cx="2216520" cy="3940560"/>
          </a:xfrm>
          <a:prstGeom prst="rect">
            <a:avLst/>
          </a:prstGeom>
          <a:ln w="0">
            <a:noFill/>
          </a:ln>
        </p:spPr>
      </p:pic>
      <p:pic>
        <p:nvPicPr>
          <p:cNvPr id="126" name="" descr=""/>
          <p:cNvPicPr/>
          <p:nvPr/>
        </p:nvPicPr>
        <p:blipFill>
          <a:blip r:embed="rId2"/>
          <a:stretch/>
        </p:blipFill>
        <p:spPr>
          <a:xfrm>
            <a:off x="2284200" y="1676520"/>
            <a:ext cx="2886120" cy="3849480"/>
          </a:xfrm>
          <a:prstGeom prst="rect">
            <a:avLst/>
          </a:prstGeom>
          <a:ln w="0">
            <a:noFill/>
          </a:ln>
        </p:spPr>
      </p:pic>
      <p:pic>
        <p:nvPicPr>
          <p:cNvPr id="127" name="" descr=""/>
          <p:cNvPicPr/>
          <p:nvPr/>
        </p:nvPicPr>
        <p:blipFill>
          <a:blip r:embed="rId3"/>
          <a:stretch/>
        </p:blipFill>
        <p:spPr>
          <a:xfrm>
            <a:off x="6311160" y="1735200"/>
            <a:ext cx="2657520" cy="3544560"/>
          </a:xfrm>
          <a:prstGeom prst="rect">
            <a:avLst/>
          </a:prstGeom>
          <a:ln w="0">
            <a:noFill/>
          </a:ln>
        </p:spPr>
      </p:pic>
      <p:pic>
        <p:nvPicPr>
          <p:cNvPr id="128" name="" descr=""/>
          <p:cNvPicPr/>
          <p:nvPr/>
        </p:nvPicPr>
        <p:blipFill>
          <a:blip r:embed="rId4"/>
          <a:stretch/>
        </p:blipFill>
        <p:spPr>
          <a:xfrm>
            <a:off x="9209520" y="1642680"/>
            <a:ext cx="2892240" cy="3857760"/>
          </a:xfrm>
          <a:prstGeom prst="rect">
            <a:avLst/>
          </a:prstGeom>
          <a:ln w="0">
            <a:noFill/>
          </a:ln>
        </p:spPr>
      </p:pic>
      <p:pic>
        <p:nvPicPr>
          <p:cNvPr id="129" name="" descr=""/>
          <p:cNvPicPr/>
          <p:nvPr/>
        </p:nvPicPr>
        <p:blipFill>
          <a:blip r:embed="rId5"/>
          <a:stretch/>
        </p:blipFill>
        <p:spPr>
          <a:xfrm>
            <a:off x="10803960" y="0"/>
            <a:ext cx="1385640" cy="138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1731</TotalTime>
  <Application>LibreOffice/7.5.7.1$Windows_X86_64 LibreOffice_project/47eb0cf7efbacdee9b19ae25d6752381ede23126</Application>
  <AppVersion>15.0000</AppVersion>
  <Words>489</Words>
  <Paragraphs>173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2019-12-05T10:45:34Z</dcterms:created>
  <dc:creator>Korisnik 017</dc:creator>
  <dc:description/>
  <dc:language>en-GB</dc:language>
  <cp:lastModifiedBy/>
  <dcterms:modified xsi:type="dcterms:W3CDTF">2023-12-14T22:50:34Z</dcterms:modified>
  <cp:revision>113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Custom</vt:lpwstr>
  </property>
  <property fmtid="{D5CDD505-2E9C-101B-9397-08002B2CF9AE}" pid="3" name="Slides">
    <vt:i4>11</vt:i4>
  </property>
</Properties>
</file>